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F0C6-188A-49B9-B3FD-9A296CED3083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F6442-78FE-46A8-A34E-6D29B8E0F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3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F0C6-188A-49B9-B3FD-9A296CED3083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F6442-78FE-46A8-A34E-6D29B8E0F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58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F0C6-188A-49B9-B3FD-9A296CED3083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F6442-78FE-46A8-A34E-6D29B8E0F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257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F0C6-188A-49B9-B3FD-9A296CED3083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F6442-78FE-46A8-A34E-6D29B8E0F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06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F0C6-188A-49B9-B3FD-9A296CED3083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F6442-78FE-46A8-A34E-6D29B8E0F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63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F0C6-188A-49B9-B3FD-9A296CED3083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F6442-78FE-46A8-A34E-6D29B8E0F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40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F0C6-188A-49B9-B3FD-9A296CED3083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F6442-78FE-46A8-A34E-6D29B8E0F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12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F0C6-188A-49B9-B3FD-9A296CED3083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F6442-78FE-46A8-A34E-6D29B8E0F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4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F0C6-188A-49B9-B3FD-9A296CED3083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F6442-78FE-46A8-A34E-6D29B8E0F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470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F0C6-188A-49B9-B3FD-9A296CED3083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F6442-78FE-46A8-A34E-6D29B8E0F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56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F0C6-188A-49B9-B3FD-9A296CED3083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F6442-78FE-46A8-A34E-6D29B8E0F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522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5F0C6-188A-49B9-B3FD-9A296CED3083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F6442-78FE-46A8-A34E-6D29B8E0F0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338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rytov@bsu.b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bsu.by/ru/main.aspx?guid=10179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07504" y="0"/>
            <a:ext cx="8928992" cy="1052736"/>
            <a:chOff x="107504" y="0"/>
            <a:chExt cx="8928992" cy="105273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0"/>
              <a:ext cx="2520280" cy="869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Прямоугольник 1"/>
            <p:cNvSpPr/>
            <p:nvPr/>
          </p:nvSpPr>
          <p:spPr>
            <a:xfrm>
              <a:off x="5508104" y="159065"/>
              <a:ext cx="352839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rgbClr val="0070C0"/>
                  </a:solidFill>
                </a:rPr>
                <a:t>Модуль </a:t>
              </a:r>
              <a:r>
                <a:rPr lang="ru-RU" b="1" dirty="0">
                  <a:solidFill>
                    <a:srgbClr val="0070C0"/>
                  </a:solidFill>
                </a:rPr>
                <a:t>2 «Создание потенциала высшего образования»</a:t>
              </a:r>
            </a:p>
          </p:txBody>
        </p:sp>
        <p:cxnSp>
          <p:nvCxnSpPr>
            <p:cNvPr id="4" name="Прямая соединительная линия 3"/>
            <p:cNvCxnSpPr/>
            <p:nvPr/>
          </p:nvCxnSpPr>
          <p:spPr>
            <a:xfrm>
              <a:off x="107504" y="1052736"/>
              <a:ext cx="8928992" cy="0"/>
            </a:xfrm>
            <a:prstGeom prst="line">
              <a:avLst/>
            </a:prstGeom>
            <a:ln w="2540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Прямоугольник 4"/>
          <p:cNvSpPr/>
          <p:nvPr/>
        </p:nvSpPr>
        <p:spPr>
          <a:xfrm>
            <a:off x="827584" y="1582341"/>
            <a:ext cx="7200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Наименование проекта:  </a:t>
            </a:r>
          </a:p>
          <a:p>
            <a:pPr algn="ctr"/>
            <a:r>
              <a:rPr lang="ru-RU" dirty="0"/>
              <a:t>Разработка подходов к гармонизации комплексных стратегий интернационализации в высшем образовании, науке и инновациях в ЕС и странах-партнерах</a:t>
            </a:r>
          </a:p>
          <a:p>
            <a:pPr algn="ctr"/>
            <a:r>
              <a:rPr lang="ru-RU" dirty="0"/>
              <a:t> </a:t>
            </a:r>
          </a:p>
          <a:p>
            <a:pPr algn="ctr"/>
            <a:r>
              <a:rPr lang="en-US" dirty="0"/>
              <a:t>Development of approaches to </a:t>
            </a:r>
            <a:r>
              <a:rPr lang="en-US" dirty="0" err="1"/>
              <a:t>harmonisation</a:t>
            </a:r>
            <a:r>
              <a:rPr lang="en-US" dirty="0"/>
              <a:t> of a comprehensive </a:t>
            </a:r>
            <a:r>
              <a:rPr lang="en-US" dirty="0" err="1"/>
              <a:t>internationalisation</a:t>
            </a:r>
            <a:r>
              <a:rPr lang="en-US" dirty="0"/>
              <a:t> strategies in higher education, research and innovation at the EU and Partner </a:t>
            </a:r>
            <a:r>
              <a:rPr lang="en-US" dirty="0" smtClean="0"/>
              <a:t>Countries</a:t>
            </a:r>
          </a:p>
          <a:p>
            <a:pPr algn="ctr"/>
            <a:endParaRPr lang="en-US" dirty="0"/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HARMONY</a:t>
            </a:r>
            <a:endParaRPr lang="ru-RU" b="1" dirty="0">
              <a:solidFill>
                <a:srgbClr val="0070C0"/>
              </a:solidFill>
            </a:endParaRPr>
          </a:p>
          <a:p>
            <a:pPr algn="ctr"/>
            <a:r>
              <a:rPr lang="en-US" dirty="0"/>
              <a:t> </a:t>
            </a:r>
            <a:endParaRPr lang="ru-RU" dirty="0"/>
          </a:p>
          <a:p>
            <a:pPr algn="ctr"/>
            <a:r>
              <a:rPr lang="en-US" dirty="0"/>
              <a:t>561561-EPP-1-2015-1-ES-EPPKA2-CBHE-SP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1984" y="53732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Сроки и длительность:  </a:t>
            </a:r>
          </a:p>
          <a:p>
            <a:r>
              <a:rPr lang="ru-RU" dirty="0"/>
              <a:t>36  месяцев (15.10.2015 – 14.10.2018)</a:t>
            </a:r>
          </a:p>
        </p:txBody>
      </p:sp>
    </p:spTree>
    <p:extLst>
      <p:ext uri="{BB962C8B-B14F-4D97-AF65-F5344CB8AC3E}">
        <p14:creationId xmlns:p14="http://schemas.microsoft.com/office/powerpoint/2010/main" val="1864235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0"/>
            <a:ext cx="8928992" cy="1052736"/>
            <a:chOff x="107504" y="0"/>
            <a:chExt cx="8928992" cy="1052736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0"/>
              <a:ext cx="2520280" cy="869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5508104" y="159065"/>
              <a:ext cx="352839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rgbClr val="0070C0"/>
                  </a:solidFill>
                </a:rPr>
                <a:t>Модуль </a:t>
              </a:r>
              <a:r>
                <a:rPr lang="ru-RU" b="1" dirty="0">
                  <a:solidFill>
                    <a:srgbClr val="0070C0"/>
                  </a:solidFill>
                </a:rPr>
                <a:t>2 «Создание потенциала высшего образования»</a:t>
              </a: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107504" y="1052736"/>
              <a:ext cx="8928992" cy="0"/>
            </a:xfrm>
            <a:prstGeom prst="line">
              <a:avLst/>
            </a:prstGeom>
            <a:ln w="2540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00113" y="1353542"/>
            <a:ext cx="784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be-BY" altLang="ru-RU" sz="4800" b="1" dirty="0" smtClean="0">
                <a:solidFill>
                  <a:srgbClr val="0070C0"/>
                </a:solidFill>
              </a:rPr>
              <a:t>БЛАГОДАРЮ ЗА ВНИМАНИЕ!</a:t>
            </a:r>
            <a:endParaRPr lang="be-BY" altLang="ru-RU" sz="4800" b="1" dirty="0">
              <a:solidFill>
                <a:srgbClr val="0070C0"/>
              </a:solidFill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3203575" y="3501554"/>
            <a:ext cx="5874493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 dirty="0">
                <a:solidFill>
                  <a:srgbClr val="0070C0"/>
                </a:solidFill>
              </a:rPr>
              <a:t>Александр Владимирович Рытов</a:t>
            </a:r>
          </a:p>
          <a:p>
            <a:r>
              <a:rPr lang="ru-RU" altLang="ru-RU" dirty="0"/>
              <a:t>Начальник отдела международных программ и проектов </a:t>
            </a:r>
          </a:p>
          <a:p>
            <a:endParaRPr lang="ru-RU" altLang="ru-RU" dirty="0"/>
          </a:p>
          <a:p>
            <a:r>
              <a:rPr lang="ru-RU" altLang="ru-RU" dirty="0"/>
              <a:t>Управление международных связей</a:t>
            </a:r>
          </a:p>
          <a:p>
            <a:r>
              <a:rPr lang="ru-RU" altLang="ru-RU" dirty="0"/>
              <a:t>Белорусский государственный университет</a:t>
            </a:r>
          </a:p>
          <a:p>
            <a:r>
              <a:rPr lang="ru-RU" altLang="ru-RU" dirty="0" err="1"/>
              <a:t>Ул.Ленинградская</a:t>
            </a:r>
            <a:r>
              <a:rPr lang="ru-RU" altLang="ru-RU" dirty="0"/>
              <a:t> 20, кабинет 409</a:t>
            </a:r>
          </a:p>
          <a:p>
            <a:r>
              <a:rPr lang="ru-RU" altLang="ru-RU" dirty="0"/>
              <a:t>Тел.: +375-17-2095447</a:t>
            </a:r>
          </a:p>
          <a:p>
            <a:r>
              <a:rPr lang="en-GB" altLang="ru-RU" dirty="0"/>
              <a:t>E-mail: </a:t>
            </a:r>
            <a:r>
              <a:rPr lang="en-GB" altLang="ru-RU" dirty="0">
                <a:hlinkClick r:id="rId3"/>
              </a:rPr>
              <a:t>rytov@bsu.by</a:t>
            </a:r>
            <a:endParaRPr lang="en-GB" altLang="ru-RU" dirty="0"/>
          </a:p>
          <a:p>
            <a:r>
              <a:rPr lang="en-GB" altLang="ru-RU" dirty="0"/>
              <a:t>Web: </a:t>
            </a:r>
            <a:r>
              <a:rPr lang="be-BY" altLang="ru-RU" dirty="0">
                <a:hlinkClick r:id="rId4"/>
              </a:rPr>
              <a:t>http://www.bsu.by/ru/main.aspx?guid=101791</a:t>
            </a:r>
            <a:endParaRPr lang="be-BY" altLang="ru-RU" dirty="0"/>
          </a:p>
        </p:txBody>
      </p:sp>
    </p:spTree>
    <p:extLst>
      <p:ext uri="{BB962C8B-B14F-4D97-AF65-F5344CB8AC3E}">
        <p14:creationId xmlns:p14="http://schemas.microsoft.com/office/powerpoint/2010/main" val="43846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07504" y="0"/>
            <a:ext cx="8928992" cy="1052736"/>
            <a:chOff x="107504" y="0"/>
            <a:chExt cx="8928992" cy="1052736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0"/>
              <a:ext cx="2520280" cy="869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5508104" y="159065"/>
              <a:ext cx="352839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rgbClr val="0070C0"/>
                  </a:solidFill>
                </a:rPr>
                <a:t>Модуль </a:t>
              </a:r>
              <a:r>
                <a:rPr lang="ru-RU" b="1" dirty="0">
                  <a:solidFill>
                    <a:srgbClr val="0070C0"/>
                  </a:solidFill>
                </a:rPr>
                <a:t>2 «Создание потенциала высшего образования»</a:t>
              </a: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107504" y="1052736"/>
              <a:ext cx="8928992" cy="0"/>
            </a:xfrm>
            <a:prstGeom prst="line">
              <a:avLst/>
            </a:prstGeom>
            <a:ln w="2540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776723"/>
              </p:ext>
            </p:extLst>
          </p:nvPr>
        </p:nvGraphicFramePr>
        <p:xfrm>
          <a:off x="323528" y="1268760"/>
          <a:ext cx="8496944" cy="55473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496944"/>
              </a:tblGrid>
              <a:tr h="174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  <a:tab pos="431800" algn="l"/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400" spc="-10" dirty="0" smtClean="0">
                          <a:effectLst/>
                        </a:rPr>
                        <a:t>Координатор проекта: </a:t>
                      </a:r>
                      <a:r>
                        <a:rPr lang="ru-RU" sz="1400" spc="-10" dirty="0">
                          <a:effectLst/>
                        </a:rPr>
                        <a:t>Университет Севильи (Испания)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953" marR="55953" marT="0" marB="0"/>
                </a:tc>
              </a:tr>
              <a:tr h="43518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pc="-10" dirty="0" smtClean="0">
                          <a:effectLst/>
                        </a:rPr>
                        <a:t>Партнеры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effectLst/>
                        </a:rPr>
                        <a:t>Беларусь: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spc="-10" dirty="0">
                          <a:effectLst/>
                        </a:rPr>
                        <a:t>Белорусский государственный университет; 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spc="-10" dirty="0">
                          <a:effectLst/>
                        </a:rPr>
                        <a:t>Белорусский торгово-экономический университет потребительской кооперации;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spc="-10" dirty="0">
                          <a:effectLst/>
                        </a:rPr>
                        <a:t>Министерство образования Республики Беларусь;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effectLst/>
                        </a:rPr>
                        <a:t>Европейский Союз: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spc="-10" dirty="0" err="1">
                          <a:effectLst/>
                        </a:rPr>
                        <a:t>Астонский</a:t>
                      </a:r>
                      <a:r>
                        <a:rPr lang="ru-RU" sz="1400" spc="-10" dirty="0">
                          <a:effectLst/>
                        </a:rPr>
                        <a:t> университет, </a:t>
                      </a:r>
                      <a:r>
                        <a:rPr lang="ru-RU" sz="1400" spc="-10" dirty="0" err="1">
                          <a:effectLst/>
                        </a:rPr>
                        <a:t>г.Бирмингем</a:t>
                      </a:r>
                      <a:r>
                        <a:rPr lang="ru-RU" sz="1400" spc="-10" dirty="0">
                          <a:effectLst/>
                        </a:rPr>
                        <a:t> (Великобритания);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spc="-10" dirty="0">
                          <a:effectLst/>
                        </a:rPr>
                        <a:t>Университет </a:t>
                      </a:r>
                      <a:r>
                        <a:rPr lang="ru-RU" sz="1400" spc="-10" dirty="0" err="1">
                          <a:effectLst/>
                        </a:rPr>
                        <a:t>Касселя</a:t>
                      </a:r>
                      <a:r>
                        <a:rPr lang="ru-RU" sz="1400" spc="-10" dirty="0">
                          <a:effectLst/>
                        </a:rPr>
                        <a:t>, </a:t>
                      </a:r>
                      <a:r>
                        <a:rPr lang="ru-RU" sz="1400" spc="-10" dirty="0" err="1">
                          <a:effectLst/>
                        </a:rPr>
                        <a:t>г.Кассель</a:t>
                      </a:r>
                      <a:r>
                        <a:rPr lang="ru-RU" sz="1400" spc="-10" dirty="0">
                          <a:effectLst/>
                        </a:rPr>
                        <a:t> (Германия);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spc="-10" dirty="0">
                          <a:effectLst/>
                        </a:rPr>
                        <a:t>Римский университет Ла </a:t>
                      </a:r>
                      <a:r>
                        <a:rPr lang="ru-RU" sz="1400" spc="-10" dirty="0" err="1">
                          <a:effectLst/>
                        </a:rPr>
                        <a:t>Сапиенца</a:t>
                      </a:r>
                      <a:r>
                        <a:rPr lang="ru-RU" sz="1400" spc="-10" dirty="0">
                          <a:effectLst/>
                        </a:rPr>
                        <a:t>, г. Рим (Италия);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spc="-10" dirty="0">
                          <a:effectLst/>
                        </a:rPr>
                        <a:t>Политехнический институт, </a:t>
                      </a:r>
                      <a:r>
                        <a:rPr lang="ru-RU" sz="1400" spc="-10" dirty="0" err="1">
                          <a:effectLst/>
                        </a:rPr>
                        <a:t>г.Томар</a:t>
                      </a:r>
                      <a:r>
                        <a:rPr lang="ru-RU" sz="1400" spc="-10" dirty="0">
                          <a:effectLst/>
                        </a:rPr>
                        <a:t> (Португалия);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spc="-10" dirty="0">
                          <a:effectLst/>
                        </a:rPr>
                        <a:t>Александрийский технологический образовательный институт, </a:t>
                      </a:r>
                      <a:r>
                        <a:rPr lang="ru-RU" sz="1400" spc="-10" dirty="0" err="1">
                          <a:effectLst/>
                        </a:rPr>
                        <a:t>г.Салоники</a:t>
                      </a:r>
                      <a:r>
                        <a:rPr lang="ru-RU" sz="1400" spc="-10" dirty="0">
                          <a:effectLst/>
                        </a:rPr>
                        <a:t> (Греция);</a:t>
                      </a:r>
                      <a:endParaRPr lang="ru-RU" sz="10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effectLst/>
                        </a:rPr>
                        <a:t>Армения: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spc="-10" dirty="0">
                          <a:effectLst/>
                        </a:rPr>
                        <a:t>Международный университет Евразия, </a:t>
                      </a:r>
                      <a:r>
                        <a:rPr lang="ru-RU" sz="1400" spc="-10" dirty="0" err="1">
                          <a:effectLst/>
                        </a:rPr>
                        <a:t>г.Ереван</a:t>
                      </a:r>
                      <a:r>
                        <a:rPr lang="ru-RU" sz="1400" spc="-10" dirty="0">
                          <a:effectLst/>
                        </a:rPr>
                        <a:t> (Армения);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spc="-10" dirty="0">
                          <a:effectLst/>
                        </a:rPr>
                        <a:t>Российско-армянский (славянский) университет, </a:t>
                      </a:r>
                      <a:r>
                        <a:rPr lang="ru-RU" sz="1400" spc="-10" dirty="0" err="1">
                          <a:effectLst/>
                        </a:rPr>
                        <a:t>г.Ереван</a:t>
                      </a:r>
                      <a:r>
                        <a:rPr lang="ru-RU" sz="1400" spc="-10" dirty="0">
                          <a:effectLst/>
                        </a:rPr>
                        <a:t> (Армения);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spc="-10" dirty="0">
                          <a:effectLst/>
                        </a:rPr>
                        <a:t>Министерство образования и науки Республики Армения, </a:t>
                      </a:r>
                      <a:r>
                        <a:rPr lang="ru-RU" sz="1400" spc="-10" dirty="0" err="1">
                          <a:effectLst/>
                        </a:rPr>
                        <a:t>г.Ереван</a:t>
                      </a:r>
                      <a:r>
                        <a:rPr lang="ru-RU" sz="1400" spc="-10" dirty="0">
                          <a:effectLst/>
                        </a:rPr>
                        <a:t> (Армения)</a:t>
                      </a:r>
                      <a:endParaRPr lang="ru-RU" sz="10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effectLst/>
                        </a:rPr>
                        <a:t>Российская Федерация: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spc="-10" dirty="0">
                          <a:effectLst/>
                        </a:rPr>
                        <a:t>Воронежский государственный университет, г. Воронеж (Российская Федерация);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spc="-10" dirty="0">
                          <a:effectLst/>
                        </a:rPr>
                        <a:t>Южный федеральный университет, г. Ростов-на-Дону (Российская Федерация);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spc="-10" dirty="0">
                          <a:effectLst/>
                        </a:rPr>
                        <a:t>Пензенский государственный университет, г. Пенза (Российская Федерация);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spc="-10" dirty="0">
                          <a:effectLst/>
                        </a:rPr>
                        <a:t>Аналитический центр международных научно-технологических и образовательных программ, </a:t>
                      </a:r>
                      <a:r>
                        <a:rPr lang="ru-RU" sz="1400" spc="-10" dirty="0" err="1">
                          <a:effectLst/>
                        </a:rPr>
                        <a:t>г.Москва</a:t>
                      </a:r>
                      <a:r>
                        <a:rPr lang="ru-RU" sz="1400" spc="-10" dirty="0">
                          <a:effectLst/>
                        </a:rPr>
                        <a:t>  (Российская Федерация);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spc="-10" dirty="0">
                          <a:effectLst/>
                        </a:rPr>
                        <a:t>Министерство образования и науки Российской Федерации, </a:t>
                      </a:r>
                      <a:r>
                        <a:rPr lang="ru-RU" sz="1400" spc="-10" dirty="0" err="1">
                          <a:effectLst/>
                        </a:rPr>
                        <a:t>г.Москва</a:t>
                      </a:r>
                      <a:r>
                        <a:rPr lang="ru-RU" sz="1400" spc="-10" dirty="0">
                          <a:effectLst/>
                        </a:rPr>
                        <a:t> (Российская Федерация).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953" marR="5595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708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0"/>
            <a:ext cx="8928992" cy="1052736"/>
            <a:chOff x="107504" y="0"/>
            <a:chExt cx="8928992" cy="1052736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0"/>
              <a:ext cx="2520280" cy="869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5508104" y="159065"/>
              <a:ext cx="352839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rgbClr val="0070C0"/>
                  </a:solidFill>
                </a:rPr>
                <a:t>Модуль </a:t>
              </a:r>
              <a:r>
                <a:rPr lang="ru-RU" b="1" dirty="0">
                  <a:solidFill>
                    <a:srgbClr val="0070C0"/>
                  </a:solidFill>
                </a:rPr>
                <a:t>2 «Создание потенциала высшего образования»</a:t>
              </a: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107504" y="1052736"/>
              <a:ext cx="8928992" cy="0"/>
            </a:xfrm>
            <a:prstGeom prst="line">
              <a:avLst/>
            </a:prstGeom>
            <a:ln w="2540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199888"/>
              </p:ext>
            </p:extLst>
          </p:nvPr>
        </p:nvGraphicFramePr>
        <p:xfrm>
          <a:off x="457200" y="1196752"/>
          <a:ext cx="8229600" cy="5486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0" spc="-10" dirty="0" smtClean="0">
                          <a:effectLst/>
                        </a:rPr>
                        <a:t>Цели </a:t>
                      </a:r>
                      <a:r>
                        <a:rPr lang="ru-RU" sz="1800" kern="0" spc="-10" dirty="0">
                          <a:effectLst/>
                        </a:rPr>
                        <a:t>проекта: </a:t>
                      </a:r>
                      <a:endParaRPr lang="ru-RU" sz="1800" kern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0" spc="-10" dirty="0">
                          <a:effectLst/>
                        </a:rPr>
                        <a:t>Повышение привлекательности пространства высшего образования, укрепление интеграции образования, науки и инноваций; усиление интернационализации систем высшего образования в соответствии с основными положениями Болонского процесса</a:t>
                      </a:r>
                      <a:r>
                        <a:rPr lang="ru-RU" sz="1800" kern="0" spc="-10" dirty="0" smtClean="0"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i="1" kern="0" spc="-10" dirty="0" smtClean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spc="-10" dirty="0" smtClean="0">
                          <a:effectLst/>
                        </a:rPr>
                        <a:t>Задачи</a:t>
                      </a:r>
                      <a:r>
                        <a:rPr lang="ru-RU" sz="1800" spc="-10" dirty="0">
                          <a:effectLst/>
                        </a:rPr>
                        <a:t>:</a:t>
                      </a:r>
                      <a:endParaRPr lang="ru-RU" sz="1800" dirty="0">
                        <a:effectLst/>
                      </a:endParaRP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  <a:tabLst>
                          <a:tab pos="228600" algn="l"/>
                          <a:tab pos="342900" algn="l"/>
                          <a:tab pos="533400" algn="l"/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проведение </a:t>
                      </a:r>
                      <a:r>
                        <a:rPr lang="ru-RU" sz="1800" dirty="0">
                          <a:effectLst/>
                        </a:rPr>
                        <a:t>комплексного исследования уровня интернационализации высшего образования в странах, вовлеченных в реализацию проекта</a:t>
                      </a:r>
                      <a:r>
                        <a:rPr lang="ru-RU" sz="1800" dirty="0" smtClean="0">
                          <a:effectLst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  <a:tabLst>
                          <a:tab pos="228600" algn="l"/>
                          <a:tab pos="342900" algn="l"/>
                          <a:tab pos="533400" algn="l"/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endParaRPr lang="ru-RU" sz="1800" dirty="0">
                        <a:effectLst/>
                      </a:endParaRP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  <a:tabLst>
                          <a:tab pos="228600" algn="l"/>
                          <a:tab pos="342900" algn="l"/>
                          <a:tab pos="533400" algn="l"/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разработка </a:t>
                      </a:r>
                      <a:r>
                        <a:rPr lang="ru-RU" sz="1800" dirty="0">
                          <a:effectLst/>
                        </a:rPr>
                        <a:t>моделей реализации стратегий интернационализации</a:t>
                      </a:r>
                      <a:r>
                        <a:rPr lang="ru-RU" sz="1800" dirty="0" smtClean="0">
                          <a:effectLst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  <a:tabLst>
                          <a:tab pos="228600" algn="l"/>
                          <a:tab pos="342900" algn="l"/>
                          <a:tab pos="533400" algn="l"/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endParaRPr lang="ru-RU" sz="1800" dirty="0">
                        <a:effectLst/>
                      </a:endParaRP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  <a:tabLst>
                          <a:tab pos="228600" algn="l"/>
                          <a:tab pos="342900" algn="l"/>
                          <a:tab pos="533400" algn="l"/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обучение </a:t>
                      </a:r>
                      <a:r>
                        <a:rPr lang="ru-RU" sz="1800" dirty="0">
                          <a:effectLst/>
                        </a:rPr>
                        <a:t>и профессиональное развитие административных сотрудников УВО</a:t>
                      </a:r>
                      <a:r>
                        <a:rPr lang="ru-RU" sz="1800" dirty="0" smtClean="0">
                          <a:effectLst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  <a:tabLst>
                          <a:tab pos="228600" algn="l"/>
                          <a:tab pos="342900" algn="l"/>
                          <a:tab pos="533400" algn="l"/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endParaRPr lang="ru-RU" sz="1800" dirty="0">
                        <a:effectLst/>
                      </a:endParaRP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  <a:tabLst>
                          <a:tab pos="228600" algn="l"/>
                          <a:tab pos="342900" algn="l"/>
                          <a:tab pos="533400" algn="l"/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создание </a:t>
                      </a:r>
                      <a:r>
                        <a:rPr lang="ru-RU" sz="1800" dirty="0">
                          <a:effectLst/>
                        </a:rPr>
                        <a:t>сети экспертов в области интернационализации высшего образования</a:t>
                      </a:r>
                      <a:r>
                        <a:rPr lang="ru-RU" sz="1800" dirty="0" smtClean="0">
                          <a:effectLst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  <a:tabLst>
                          <a:tab pos="228600" algn="l"/>
                          <a:tab pos="342900" algn="l"/>
                          <a:tab pos="533400" algn="l"/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endParaRPr lang="ru-RU" sz="1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  <a:tab pos="342900" algn="l"/>
                          <a:tab pos="533400" algn="l"/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dirty="0">
                          <a:effectLst/>
                        </a:rPr>
                        <a:t>- разработка рекомендаций по гармонизации стратегий интернационализации в ЕС, России, Беларуси и Армении.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898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0"/>
            <a:ext cx="8928992" cy="1052736"/>
            <a:chOff x="107504" y="0"/>
            <a:chExt cx="8928992" cy="1052736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0"/>
              <a:ext cx="2520280" cy="869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5508104" y="159065"/>
              <a:ext cx="352839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rgbClr val="0070C0"/>
                  </a:solidFill>
                </a:rPr>
                <a:t>Модуль </a:t>
              </a:r>
              <a:r>
                <a:rPr lang="ru-RU" b="1" dirty="0">
                  <a:solidFill>
                    <a:srgbClr val="0070C0"/>
                  </a:solidFill>
                </a:rPr>
                <a:t>2 «Создание потенциала высшего образования»</a:t>
              </a: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107504" y="1052736"/>
              <a:ext cx="8928992" cy="0"/>
            </a:xfrm>
            <a:prstGeom prst="line">
              <a:avLst/>
            </a:prstGeom>
            <a:ln w="2540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896726"/>
              </p:ext>
            </p:extLst>
          </p:nvPr>
        </p:nvGraphicFramePr>
        <p:xfrm>
          <a:off x="457200" y="1412776"/>
          <a:ext cx="8229600" cy="49377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10" dirty="0" smtClean="0">
                          <a:effectLst/>
                        </a:rPr>
                        <a:t>Краткое </a:t>
                      </a:r>
                      <a:r>
                        <a:rPr lang="ru-RU" sz="1800" spc="-10" dirty="0">
                          <a:effectLst/>
                        </a:rPr>
                        <a:t>обоснование: 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</a:rPr>
                        <a:t>Проект соответствует приоритетным направлениям, установленным Государственной программой развития высшего образования на 2011 – 2015 </a:t>
                      </a:r>
                      <a:r>
                        <a:rPr lang="ru-RU" sz="1800" spc="-10" dirty="0" smtClean="0">
                          <a:effectLst/>
                        </a:rPr>
                        <a:t>годы </a:t>
                      </a:r>
                      <a:r>
                        <a:rPr lang="ru-RU" sz="1800" spc="-10" dirty="0">
                          <a:effectLst/>
                        </a:rPr>
                        <a:t>в </a:t>
                      </a:r>
                      <a:r>
                        <a:rPr lang="ru-RU" sz="1800" spc="-10" dirty="0" smtClean="0">
                          <a:effectLst/>
                        </a:rPr>
                        <a:t>части</a:t>
                      </a:r>
                      <a:r>
                        <a:rPr lang="ru-RU" sz="1800" spc="-10" dirty="0">
                          <a:effectLst/>
                        </a:rPr>
                        <a:t>: </a:t>
                      </a:r>
                      <a:endParaRPr lang="ru-RU" sz="1800" spc="-10" dirty="0" smtClean="0">
                        <a:effectLst/>
                      </a:endParaRP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spc="-10" dirty="0" smtClean="0">
                          <a:effectLst/>
                        </a:rPr>
                        <a:t>повышения </a:t>
                      </a:r>
                      <a:r>
                        <a:rPr lang="ru-RU" sz="1800" spc="-10" dirty="0">
                          <a:effectLst/>
                        </a:rPr>
                        <a:t>международного престижа белорусской высшей школы; повышению уровня профессиональной компетентности профессорско-преподавательского состава; </a:t>
                      </a:r>
                      <a:endParaRPr lang="ru-RU" sz="1800" spc="-10" dirty="0" smtClean="0">
                        <a:effectLst/>
                      </a:endParaRP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spc="-10" dirty="0" smtClean="0">
                          <a:effectLst/>
                        </a:rPr>
                        <a:t>развития </a:t>
                      </a:r>
                      <a:r>
                        <a:rPr lang="ru-RU" sz="1800" spc="-10" dirty="0">
                          <a:effectLst/>
                        </a:rPr>
                        <a:t>системы высшего образования в национальных интересах с учётом международных тенденций и передового опыта; </a:t>
                      </a:r>
                      <a:endParaRPr lang="ru-RU" sz="1800" spc="-10" dirty="0" smtClean="0">
                        <a:effectLst/>
                      </a:endParaRP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spc="-10" dirty="0" smtClean="0">
                          <a:effectLst/>
                        </a:rPr>
                        <a:t>укрепления </a:t>
                      </a:r>
                      <a:r>
                        <a:rPr lang="ru-RU" sz="1800" spc="-10" dirty="0">
                          <a:effectLst/>
                        </a:rPr>
                        <a:t>международного сотрудничества с образовательными и научными учреждениями иностранных государств; </a:t>
                      </a:r>
                      <a:endParaRPr lang="ru-RU" sz="1800" spc="-10" dirty="0" smtClean="0">
                        <a:effectLst/>
                      </a:endParaRP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spc="-10" dirty="0" smtClean="0">
                          <a:effectLst/>
                        </a:rPr>
                        <a:t>развития </a:t>
                      </a:r>
                      <a:r>
                        <a:rPr lang="ru-RU" sz="1800" spc="-10" dirty="0">
                          <a:effectLst/>
                        </a:rPr>
                        <a:t>организационной и культурной поддержки иностранных студентов в вузах Беларуси</a:t>
                      </a:r>
                      <a:r>
                        <a:rPr lang="ru-RU" sz="1800" spc="-10" dirty="0" smtClean="0">
                          <a:effectLst/>
                        </a:rPr>
                        <a:t>.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</a:rPr>
                        <a:t>Выполнение проекта будет содействовать реализации принципов, целей, ценностей Болонского процесса вузами Республики Беларусь, увеличению и диверсификации академической мобильности белорусских студентов, аспирантов, преподавателей и ученых.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372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0"/>
            <a:ext cx="8928992" cy="1052736"/>
            <a:chOff x="107504" y="0"/>
            <a:chExt cx="8928992" cy="1052736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0"/>
              <a:ext cx="2520280" cy="869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5508104" y="159065"/>
              <a:ext cx="352839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rgbClr val="0070C0"/>
                  </a:solidFill>
                </a:rPr>
                <a:t>Модуль </a:t>
              </a:r>
              <a:r>
                <a:rPr lang="ru-RU" b="1" dirty="0">
                  <a:solidFill>
                    <a:srgbClr val="0070C0"/>
                  </a:solidFill>
                </a:rPr>
                <a:t>2 «Создание потенциала высшего образования»</a:t>
              </a: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107504" y="1052736"/>
              <a:ext cx="8928992" cy="0"/>
            </a:xfrm>
            <a:prstGeom prst="line">
              <a:avLst/>
            </a:prstGeom>
            <a:ln w="2540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499634"/>
              </p:ext>
            </p:extLst>
          </p:nvPr>
        </p:nvGraphicFramePr>
        <p:xfrm>
          <a:off x="457200" y="1268760"/>
          <a:ext cx="8229600" cy="50749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29600"/>
              </a:tblGrid>
              <a:tr h="4479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10" dirty="0" smtClean="0">
                          <a:effectLst/>
                        </a:rPr>
                        <a:t>Краткий </a:t>
                      </a:r>
                      <a:r>
                        <a:rPr lang="ru-RU" sz="1800" spc="-10" dirty="0">
                          <a:effectLst/>
                        </a:rPr>
                        <a:t>план (стратегия) деятельности по проекту: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342900" algn="l"/>
                          <a:tab pos="533400" algn="l"/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dirty="0">
                          <a:effectLst/>
                        </a:rPr>
                        <a:t>- 	разработка методологии сбора и анализа информации по различным вопросам организации международной деятельности;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342900" algn="l"/>
                          <a:tab pos="533400" algn="l"/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dirty="0">
                          <a:effectLst/>
                        </a:rPr>
                        <a:t>- изучение европейского опыта управления международной деятельностью;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342900" algn="l"/>
                          <a:tab pos="533400" algn="l"/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dirty="0">
                          <a:effectLst/>
                        </a:rPr>
                        <a:t>- проведение самооценки и анализа международной деятельности в вуза Армении, Беларуси и России;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342900" algn="l"/>
                          <a:tab pos="533400" algn="l"/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dirty="0">
                          <a:effectLst/>
                        </a:rPr>
                        <a:t>- разработка рамочной комплексной стратегии интернационализации; и ее реализация;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342900" algn="l"/>
                          <a:tab pos="533400" algn="l"/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dirty="0">
                          <a:effectLst/>
                        </a:rPr>
                        <a:t>- повышение квалификации сотрудников международных служб вузов Армении, Беларуси и России;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342900" algn="l"/>
                          <a:tab pos="533400" algn="l"/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dirty="0">
                          <a:effectLst/>
                        </a:rPr>
                        <a:t>- разработка и внедрение комплекса инструментов по гармонизации стратегии интернационализации высшего образования, науки и инноваций;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342900" algn="l"/>
                          <a:tab pos="533400" algn="l"/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dirty="0">
                          <a:effectLst/>
                        </a:rPr>
                        <a:t>- проведение информационных кампаний, направленных на распространение результатов проекта;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342900" algn="l"/>
                          <a:tab pos="533400" algn="l"/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dirty="0">
                          <a:effectLst/>
                        </a:rPr>
                        <a:t>- обеспечение устойчивости проекта;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342900" algn="l"/>
                          <a:tab pos="533400" algn="l"/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dirty="0">
                          <a:effectLst/>
                        </a:rPr>
                        <a:t>- обеспечение качества и управление проектом.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067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0"/>
            <a:ext cx="8928992" cy="1052736"/>
            <a:chOff x="107504" y="0"/>
            <a:chExt cx="8928992" cy="1052736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0"/>
              <a:ext cx="2520280" cy="869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5508104" y="159065"/>
              <a:ext cx="352839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rgbClr val="0070C0"/>
                  </a:solidFill>
                </a:rPr>
                <a:t>Модуль </a:t>
              </a:r>
              <a:r>
                <a:rPr lang="ru-RU" b="1" dirty="0">
                  <a:solidFill>
                    <a:srgbClr val="0070C0"/>
                  </a:solidFill>
                </a:rPr>
                <a:t>2 «Создание потенциала высшего образования»</a:t>
              </a: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107504" y="1052736"/>
              <a:ext cx="8928992" cy="0"/>
            </a:xfrm>
            <a:prstGeom prst="line">
              <a:avLst/>
            </a:prstGeom>
            <a:ln w="2540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231724"/>
              </p:ext>
            </p:extLst>
          </p:nvPr>
        </p:nvGraphicFramePr>
        <p:xfrm>
          <a:off x="457200" y="1340768"/>
          <a:ext cx="8229600" cy="4724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spc="-10" dirty="0" smtClean="0">
                          <a:effectLst/>
                        </a:rPr>
                        <a:t>Ожидаемые </a:t>
                      </a:r>
                      <a:r>
                        <a:rPr lang="ru-RU" sz="1800" spc="-10" dirty="0">
                          <a:effectLst/>
                        </a:rPr>
                        <a:t>результаты: 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342900" algn="l"/>
                          <a:tab pos="533400" algn="l"/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dirty="0">
                          <a:effectLst/>
                        </a:rPr>
                        <a:t>- получены качественные данные об уровне интернационализации высшего образования в странах, вовлеченных в реализацию проекта;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342900" algn="l"/>
                          <a:tab pos="533400" algn="l"/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dirty="0">
                          <a:effectLst/>
                        </a:rPr>
                        <a:t>- разработана и внедрена рамочная комплексная стратегия интернационализации;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342900" algn="l"/>
                          <a:tab pos="533400" algn="l"/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dirty="0">
                          <a:effectLst/>
                        </a:rPr>
                        <a:t>- разработан и внедрен комплекс инструментов гармонизации стратегии интернационализации в ЕС и странах-партнерах;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342900" algn="l"/>
                          <a:tab pos="533400" algn="l"/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dirty="0">
                          <a:effectLst/>
                        </a:rPr>
                        <a:t>- разработаны программы переподготовки и повышения квалификации для административных работников вузов-участников проекта;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342900" algn="l"/>
                          <a:tab pos="533400" algn="l"/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dirty="0">
                          <a:effectLst/>
                        </a:rPr>
                        <a:t>- обучен персонал вузов-участников проекта из Армении, Беларуси и России;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342900" algn="l"/>
                          <a:tab pos="533400" algn="l"/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dirty="0">
                          <a:effectLst/>
                        </a:rPr>
                        <a:t>- создана сеть экспертов в области интернационализации высшего образования;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342900" algn="l"/>
                          <a:tab pos="533400" algn="l"/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dirty="0">
                          <a:effectLst/>
                        </a:rPr>
                        <a:t>- осуществлена реализация пилотных планов мероприятий по интернационализации вузов-участников проекта;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342900" algn="l"/>
                          <a:tab pos="533400" algn="l"/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dirty="0">
                          <a:effectLst/>
                        </a:rPr>
                        <a:t>- адаптированы рекомендации для гармонизации стратегий интернационализации на национальных уровнях.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815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0"/>
            <a:ext cx="8928992" cy="1052736"/>
            <a:chOff x="107504" y="0"/>
            <a:chExt cx="8928992" cy="1052736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0"/>
              <a:ext cx="2520280" cy="869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5508104" y="159065"/>
              <a:ext cx="352839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rgbClr val="0070C0"/>
                  </a:solidFill>
                </a:rPr>
                <a:t>Модуль </a:t>
              </a:r>
              <a:r>
                <a:rPr lang="ru-RU" b="1" dirty="0">
                  <a:solidFill>
                    <a:srgbClr val="0070C0"/>
                  </a:solidFill>
                </a:rPr>
                <a:t>2 «Создание потенциала высшего образования»</a:t>
              </a: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107504" y="1052736"/>
              <a:ext cx="8928992" cy="0"/>
            </a:xfrm>
            <a:prstGeom prst="line">
              <a:avLst/>
            </a:prstGeom>
            <a:ln w="2540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249279"/>
              </p:ext>
            </p:extLst>
          </p:nvPr>
        </p:nvGraphicFramePr>
        <p:xfrm>
          <a:off x="323528" y="1268760"/>
          <a:ext cx="8229599" cy="448056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965021"/>
                <a:gridCol w="2358603"/>
                <a:gridCol w="1905975"/>
              </a:tblGrid>
              <a:tr h="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-10" dirty="0" smtClean="0">
                          <a:effectLst/>
                        </a:rPr>
                        <a:t>Объем  </a:t>
                      </a:r>
                      <a:r>
                        <a:rPr lang="ru-RU" sz="1600" spc="-10" dirty="0">
                          <a:effectLst/>
                        </a:rPr>
                        <a:t>финансирования по проекту (Евро):</a:t>
                      </a:r>
                      <a:endParaRPr lang="ru-RU" sz="16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effectLst/>
                        </a:rPr>
                        <a:t>Общий размер гранта ЕС составляет </a:t>
                      </a:r>
                      <a:r>
                        <a:rPr lang="ru-RU" sz="1800" b="1" spc="-1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927046</a:t>
                      </a:r>
                      <a:r>
                        <a:rPr lang="ru-RU" sz="1800" spc="-1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600" spc="-10" dirty="0">
                          <a:effectLst/>
                        </a:rPr>
                        <a:t>евро. Размер гранта для белорусских участников составляет </a:t>
                      </a:r>
                      <a:r>
                        <a:rPr lang="ru-RU" sz="1800" b="1" kern="1200" spc="-1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130727</a:t>
                      </a:r>
                      <a:r>
                        <a:rPr lang="ru-RU" sz="1600" spc="-10" dirty="0">
                          <a:effectLst/>
                        </a:rPr>
                        <a:t> Евро. Ориентировочная стоимость собственных материальных и трудовых ресурсов, выделяемых белорусскими участниками проекта (БГУ и БТЭУ) составляет </a:t>
                      </a:r>
                      <a:r>
                        <a:rPr lang="ru-RU" sz="1800" b="1" kern="1200" spc="-1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12409</a:t>
                      </a:r>
                      <a:r>
                        <a:rPr lang="ru-RU" sz="1600" spc="-10" dirty="0">
                          <a:effectLst/>
                        </a:rPr>
                        <a:t> евро.</a:t>
                      </a:r>
                      <a:endParaRPr lang="ru-RU" sz="16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Наименование статей расходов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Финансирование за счет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Доноров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Собственных средств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Расходы по найму сотрудников в Республике Беларусь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18817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Расходы по найму международных консультантов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Расходы на оборудование 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44000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Командировочные расходы</a:t>
                      </a:r>
                      <a:r>
                        <a:rPr lang="ru-RU" sz="1600" dirty="0" smtClean="0">
                          <a:effectLst/>
                        </a:rPr>
                        <a:t>:</a:t>
                      </a:r>
                      <a:endParaRPr lang="ru-RU" sz="16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46910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Разное (с детализацией):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публикация и печать материалов 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21000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Итого:                                                   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130727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12 409,00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177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0"/>
            <a:ext cx="8928992" cy="1052736"/>
            <a:chOff x="107504" y="0"/>
            <a:chExt cx="8928992" cy="1052736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0"/>
              <a:ext cx="2520280" cy="869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5508104" y="159065"/>
              <a:ext cx="352839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rgbClr val="0070C0"/>
                  </a:solidFill>
                </a:rPr>
                <a:t>Модуль </a:t>
              </a:r>
              <a:r>
                <a:rPr lang="ru-RU" b="1" dirty="0">
                  <a:solidFill>
                    <a:srgbClr val="0070C0"/>
                  </a:solidFill>
                </a:rPr>
                <a:t>2 «Создание потенциала высшего образования»</a:t>
              </a: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107504" y="1052736"/>
              <a:ext cx="8928992" cy="0"/>
            </a:xfrm>
            <a:prstGeom prst="line">
              <a:avLst/>
            </a:prstGeom>
            <a:ln w="2540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578588"/>
              </p:ext>
            </p:extLst>
          </p:nvPr>
        </p:nvGraphicFramePr>
        <p:xfrm>
          <a:off x="457200" y="1772816"/>
          <a:ext cx="8229600" cy="43891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spc="-10" dirty="0">
                          <a:effectLst/>
                        </a:rPr>
                        <a:t>Команда проекта: 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spc="-1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  <a:tab pos="342900" algn="l"/>
                          <a:tab pos="533400" algn="l"/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dirty="0">
                          <a:effectLst/>
                        </a:rPr>
                        <a:t>Белорусский государственный университет;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spc="-10" dirty="0">
                          <a:effectLst/>
                        </a:rPr>
                        <a:t> Руководитель рабочей группы: Резников Вадим Евгеньевич, начальник управления международных связей;</a:t>
                      </a:r>
                      <a:endParaRPr lang="ru-RU" sz="1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spc="-10" dirty="0">
                          <a:effectLst/>
                        </a:rPr>
                        <a:t> Менеджер проекта: </a:t>
                      </a:r>
                      <a:r>
                        <a:rPr lang="ru-RU" sz="1800" spc="-10" dirty="0" err="1">
                          <a:effectLst/>
                        </a:rPr>
                        <a:t>Сливинская</a:t>
                      </a:r>
                      <a:r>
                        <a:rPr lang="ru-RU" sz="1800" spc="-10" dirty="0">
                          <a:effectLst/>
                        </a:rPr>
                        <a:t> Людмила Владимировна, специалист отдела международных программ и проектов управления международных связей.</a:t>
                      </a:r>
                      <a:endParaRPr lang="ru-RU" sz="1800" dirty="0">
                        <a:effectLst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  <a:tabLst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spc="-1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spc="-10" dirty="0">
                          <a:effectLst/>
                        </a:rPr>
                        <a:t>Белорусский торгово-экономический университет потребительской кооперации:</a:t>
                      </a:r>
                      <a:endParaRPr lang="ru-RU" sz="1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spc="-10" dirty="0">
                          <a:effectLst/>
                        </a:rPr>
                        <a:t> Руководитель рабочей группы: </a:t>
                      </a:r>
                      <a:r>
                        <a:rPr lang="ru-RU" sz="1800" spc="-10" dirty="0" err="1">
                          <a:effectLst/>
                        </a:rPr>
                        <a:t>Мисникова</a:t>
                      </a:r>
                      <a:r>
                        <a:rPr lang="ru-RU" sz="1800" spc="-10" dirty="0">
                          <a:effectLst/>
                        </a:rPr>
                        <a:t> Людмила Васильевна, первый проректор;</a:t>
                      </a:r>
                      <a:endParaRPr lang="ru-RU" sz="1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spc="-10" dirty="0">
                          <a:effectLst/>
                        </a:rPr>
                        <a:t> Менеджер проекта: Волынец Татьяна </a:t>
                      </a:r>
                      <a:r>
                        <a:rPr lang="ru-RU" sz="1800" spc="-10" dirty="0" err="1">
                          <a:effectLst/>
                        </a:rPr>
                        <a:t>Прокофьевна</a:t>
                      </a:r>
                      <a:r>
                        <a:rPr lang="ru-RU" sz="1800" spc="-10" dirty="0">
                          <a:effectLst/>
                        </a:rPr>
                        <a:t>, начальник отдела международных связей.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spc="-1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spc="-10" dirty="0">
                          <a:effectLst/>
                        </a:rPr>
                        <a:t>Министерство образования Республики Беларусь:</a:t>
                      </a:r>
                      <a:endParaRPr lang="ru-RU" sz="1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spc="-10" dirty="0">
                          <a:effectLst/>
                        </a:rPr>
                        <a:t> Романюк Сергей Иванович, начальник управления высшего образования.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235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0"/>
            <a:ext cx="8928992" cy="1052736"/>
            <a:chOff x="107504" y="0"/>
            <a:chExt cx="8928992" cy="1052736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0"/>
              <a:ext cx="2520280" cy="869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5508104" y="159065"/>
              <a:ext cx="352839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rgbClr val="0070C0"/>
                  </a:solidFill>
                </a:rPr>
                <a:t>Модуль </a:t>
              </a:r>
              <a:r>
                <a:rPr lang="ru-RU" b="1" dirty="0">
                  <a:solidFill>
                    <a:srgbClr val="0070C0"/>
                  </a:solidFill>
                </a:rPr>
                <a:t>2 «Создание потенциала высшего образования»</a:t>
              </a: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107504" y="1052736"/>
              <a:ext cx="8928992" cy="0"/>
            </a:xfrm>
            <a:prstGeom prst="line">
              <a:avLst/>
            </a:prstGeom>
            <a:ln w="2540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007269"/>
              </p:ext>
            </p:extLst>
          </p:nvPr>
        </p:nvGraphicFramePr>
        <p:xfrm>
          <a:off x="539552" y="2132856"/>
          <a:ext cx="8229600" cy="2743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spc="-10" dirty="0">
                          <a:effectLst/>
                        </a:rPr>
                        <a:t>Связь с другими проектами ЕС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spc="-1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  <a:tabLst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spc="-10" dirty="0" smtClean="0">
                          <a:effectLst/>
                        </a:rPr>
                        <a:t>проект </a:t>
                      </a:r>
                      <a:r>
                        <a:rPr lang="ru-RU" sz="1800" spc="-10" dirty="0">
                          <a:effectLst/>
                        </a:rPr>
                        <a:t>ICAEN "Интернационализация в Центральной Азии и регионе Восточного партнерства" программы </a:t>
                      </a:r>
                      <a:r>
                        <a:rPr lang="ru-RU" sz="1800" spc="-10" dirty="0" smtClean="0">
                          <a:effectLst/>
                        </a:rPr>
                        <a:t>TEMPUS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  <a:tabLst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endParaRPr lang="ru-RU" sz="1800" dirty="0">
                        <a:effectLst/>
                      </a:endParaRP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  <a:tabLst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spc="-10" dirty="0" smtClean="0">
                          <a:effectLst/>
                        </a:rPr>
                        <a:t>проект </a:t>
                      </a:r>
                      <a:r>
                        <a:rPr lang="en-US" sz="1800" spc="-10" dirty="0">
                          <a:effectLst/>
                        </a:rPr>
                        <a:t>EFFORT  </a:t>
                      </a:r>
                      <a:r>
                        <a:rPr lang="ru-RU" sz="1800" spc="-10" dirty="0">
                          <a:effectLst/>
                        </a:rPr>
                        <a:t>"Сила образования: образовательная мобильность для сотрудничества между странами ЕС и Восточной Европы" программы </a:t>
                      </a:r>
                      <a:r>
                        <a:rPr lang="ru-RU" sz="1800" spc="-10" dirty="0" err="1">
                          <a:effectLst/>
                        </a:rPr>
                        <a:t>Эразмус</a:t>
                      </a:r>
                      <a:r>
                        <a:rPr lang="ru-RU" sz="1800" spc="-10" dirty="0">
                          <a:effectLst/>
                        </a:rPr>
                        <a:t> </a:t>
                      </a:r>
                      <a:r>
                        <a:rPr lang="ru-RU" sz="1800" spc="-10" dirty="0" err="1" smtClean="0">
                          <a:effectLst/>
                        </a:rPr>
                        <a:t>Мундус</a:t>
                      </a:r>
                      <a:endParaRPr lang="ru-RU" sz="1800" spc="-10" dirty="0" smtClean="0">
                        <a:effectLst/>
                      </a:endParaRP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  <a:tabLst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endParaRPr lang="ru-RU" sz="1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719455" algn="l"/>
                          <a:tab pos="1078865" algn="l"/>
                          <a:tab pos="1438910" algn="l"/>
                          <a:tab pos="1798320" algn="l"/>
                          <a:tab pos="2158365" algn="l"/>
                          <a:tab pos="2517775" algn="l"/>
                          <a:tab pos="2877185" algn="l"/>
                          <a:tab pos="3237230" algn="l"/>
                          <a:tab pos="3596640" algn="l"/>
                          <a:tab pos="3956685" algn="l"/>
                          <a:tab pos="4316095" algn="l"/>
                          <a:tab pos="4675505" algn="l"/>
                          <a:tab pos="5035550" algn="l"/>
                          <a:tab pos="5394960" algn="l"/>
                          <a:tab pos="5755005" algn="l"/>
                        </a:tabLst>
                      </a:pPr>
                      <a:r>
                        <a:rPr lang="ru-RU" sz="1800" spc="-1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4627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577</Words>
  <Application>Microsoft Office PowerPoint</Application>
  <PresentationFormat>Экран (4:3)</PresentationFormat>
  <Paragraphs>139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Rytov A.</dc:creator>
  <cp:lastModifiedBy>Rytov A.</cp:lastModifiedBy>
  <cp:revision>7</cp:revision>
  <dcterms:created xsi:type="dcterms:W3CDTF">2015-10-05T07:57:20Z</dcterms:created>
  <dcterms:modified xsi:type="dcterms:W3CDTF">2015-10-05T08:22:25Z</dcterms:modified>
</cp:coreProperties>
</file>